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24"/>
  </p:notesMasterIdLst>
  <p:handoutMasterIdLst>
    <p:handoutMasterId r:id="rId25"/>
  </p:handoutMasterIdLst>
  <p:sldIdLst>
    <p:sldId id="599" r:id="rId5"/>
    <p:sldId id="600" r:id="rId6"/>
    <p:sldId id="671" r:id="rId7"/>
    <p:sldId id="672" r:id="rId8"/>
    <p:sldId id="736" r:id="rId9"/>
    <p:sldId id="737" r:id="rId10"/>
    <p:sldId id="738" r:id="rId11"/>
    <p:sldId id="728" r:id="rId12"/>
    <p:sldId id="739" r:id="rId13"/>
    <p:sldId id="740" r:id="rId14"/>
    <p:sldId id="742" r:id="rId15"/>
    <p:sldId id="744" r:id="rId16"/>
    <p:sldId id="745" r:id="rId17"/>
    <p:sldId id="743" r:id="rId18"/>
    <p:sldId id="741" r:id="rId19"/>
    <p:sldId id="746" r:id="rId20"/>
    <p:sldId id="747" r:id="rId21"/>
    <p:sldId id="748" r:id="rId22"/>
    <p:sldId id="638" r:id="rId2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/>
    <p:restoredTop sz="93817"/>
  </p:normalViewPr>
  <p:slideViewPr>
    <p:cSldViewPr>
      <p:cViewPr varScale="1">
        <p:scale>
          <a:sx n="141" d="100"/>
          <a:sy n="141" d="100"/>
        </p:scale>
        <p:origin x="2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2019/12/29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2019/12/29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26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2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075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841617" y="2211279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数据结构与算法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3020379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能够完成队列的代码实现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62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什么是队列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C72C6-3538-3B40-A444-9126358793C2}"/>
              </a:ext>
            </a:extLst>
          </p:cNvPr>
          <p:cNvSpPr txBox="1"/>
          <p:nvPr/>
        </p:nvSpPr>
        <p:spPr>
          <a:xfrm>
            <a:off x="755576" y="1312931"/>
            <a:ext cx="625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队列是一种特殊的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线性表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，特殊之处在于它只允许在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表的头部（</a:t>
            </a:r>
            <a:r>
              <a:rPr lang="en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</a:t>
            </a:r>
            <a:r>
              <a:rPr lang="zh-CN" altLang="e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进行删除操作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而在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表的尾部（</a:t>
            </a:r>
            <a:r>
              <a:rPr lang="en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rear</a:t>
            </a:r>
            <a:r>
              <a:rPr lang="zh-CN" altLang="e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进行插入操作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，和栈一样，队列是一种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操作受限制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的线性表。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进行插入操作的端称为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，进行删除操作的端称为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A698083-7AC1-964F-A33C-AD824BA19199}"/>
              </a:ext>
            </a:extLst>
          </p:cNvPr>
          <p:cNvCxnSpPr>
            <a:cxnSpLocks/>
          </p:cNvCxnSpPr>
          <p:nvPr/>
        </p:nvCxnSpPr>
        <p:spPr>
          <a:xfrm>
            <a:off x="2159351" y="3135934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C95E971-7B57-DE46-BF44-4AA83A98FB19}"/>
              </a:ext>
            </a:extLst>
          </p:cNvPr>
          <p:cNvCxnSpPr>
            <a:cxnSpLocks/>
          </p:cNvCxnSpPr>
          <p:nvPr/>
        </p:nvCxnSpPr>
        <p:spPr>
          <a:xfrm>
            <a:off x="2159351" y="36399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BA8C55D-3DAD-7346-9DA4-00FE3E79AD2B}"/>
              </a:ext>
            </a:extLst>
          </p:cNvPr>
          <p:cNvSpPr/>
          <p:nvPr/>
        </p:nvSpPr>
        <p:spPr>
          <a:xfrm>
            <a:off x="2347583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2A707-37AC-1849-9E5C-1F8B97D8ADD0}"/>
              </a:ext>
            </a:extLst>
          </p:cNvPr>
          <p:cNvSpPr/>
          <p:nvPr/>
        </p:nvSpPr>
        <p:spPr>
          <a:xfrm>
            <a:off x="2923647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947D23-CBE4-4A41-9E7F-4BA2A9172EDE}"/>
              </a:ext>
            </a:extLst>
          </p:cNvPr>
          <p:cNvSpPr/>
          <p:nvPr/>
        </p:nvSpPr>
        <p:spPr>
          <a:xfrm>
            <a:off x="3499711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E57C23-C77B-A249-808C-371DA1A89A21}"/>
              </a:ext>
            </a:extLst>
          </p:cNvPr>
          <p:cNvSpPr/>
          <p:nvPr/>
        </p:nvSpPr>
        <p:spPr>
          <a:xfrm>
            <a:off x="4636069" y="3219822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74734-5274-7C40-89E3-898D3FDD0D70}"/>
              </a:ext>
            </a:extLst>
          </p:cNvPr>
          <p:cNvSpPr txBox="1"/>
          <p:nvPr/>
        </p:nvSpPr>
        <p:spPr>
          <a:xfrm>
            <a:off x="4030927" y="3135934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B306B19-734C-E148-AD1C-BA46353DD6EA}"/>
              </a:ext>
            </a:extLst>
          </p:cNvPr>
          <p:cNvCxnSpPr/>
          <p:nvPr/>
        </p:nvCxnSpPr>
        <p:spPr>
          <a:xfrm flipH="1">
            <a:off x="2491599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FB925D7-24D4-F24C-88C4-D48102B3A536}"/>
              </a:ext>
            </a:extLst>
          </p:cNvPr>
          <p:cNvSpPr txBox="1"/>
          <p:nvPr/>
        </p:nvSpPr>
        <p:spPr>
          <a:xfrm>
            <a:off x="2682742" y="24684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C14721-37B5-A949-AA9A-F257C421A17C}"/>
              </a:ext>
            </a:extLst>
          </p:cNvPr>
          <p:cNvCxnSpPr/>
          <p:nvPr/>
        </p:nvCxnSpPr>
        <p:spPr>
          <a:xfrm flipH="1">
            <a:off x="4985588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E0AACFB-A1D3-694D-9DD4-4111E109C3F2}"/>
              </a:ext>
            </a:extLst>
          </p:cNvPr>
          <p:cNvSpPr/>
          <p:nvPr/>
        </p:nvSpPr>
        <p:spPr>
          <a:xfrm>
            <a:off x="5190387" y="24684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8D2F126-1C2F-8648-8844-4AD2A47F5DDA}"/>
              </a:ext>
            </a:extLst>
          </p:cNvPr>
          <p:cNvCxnSpPr/>
          <p:nvPr/>
        </p:nvCxnSpPr>
        <p:spPr>
          <a:xfrm flipH="1">
            <a:off x="5299911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86DC0C1-5AFC-2B43-9C5C-25BEB7628072}"/>
              </a:ext>
            </a:extLst>
          </p:cNvPr>
          <p:cNvCxnSpPr/>
          <p:nvPr/>
        </p:nvCxnSpPr>
        <p:spPr>
          <a:xfrm flipH="1">
            <a:off x="1367263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929C27A-82F6-9C4F-9CE5-BD2806632E5C}"/>
              </a:ext>
            </a:extLst>
          </p:cNvPr>
          <p:cNvSpPr txBox="1"/>
          <p:nvPr/>
        </p:nvSpPr>
        <p:spPr>
          <a:xfrm>
            <a:off x="6119399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入队列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52CD7F-DDD1-EF49-8916-7B4014D193E6}"/>
              </a:ext>
            </a:extLst>
          </p:cNvPr>
          <p:cNvSpPr txBox="1"/>
          <p:nvPr/>
        </p:nvSpPr>
        <p:spPr>
          <a:xfrm>
            <a:off x="786668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出队列</a:t>
            </a:r>
          </a:p>
        </p:txBody>
      </p:sp>
    </p:spTree>
    <p:extLst>
      <p:ext uri="{BB962C8B-B14F-4D97-AF65-F5344CB8AC3E}">
        <p14:creationId xmlns:p14="http://schemas.microsoft.com/office/powerpoint/2010/main" val="428344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C72C6-3538-3B40-A444-9126358793C2}"/>
              </a:ext>
            </a:extLst>
          </p:cNvPr>
          <p:cNvSpPr txBox="1"/>
          <p:nvPr/>
        </p:nvSpPr>
        <p:spPr>
          <a:xfrm>
            <a:off x="755576" y="1312931"/>
            <a:ext cx="695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任务处理类的系统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先把用户发起的任务请求接收过来存到队列中，然后后端开启多个应用程序从队列中取任务进行处理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队列起到了缓冲压力的作用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A698083-7AC1-964F-A33C-AD824BA19199}"/>
              </a:ext>
            </a:extLst>
          </p:cNvPr>
          <p:cNvCxnSpPr>
            <a:cxnSpLocks/>
          </p:cNvCxnSpPr>
          <p:nvPr/>
        </p:nvCxnSpPr>
        <p:spPr>
          <a:xfrm>
            <a:off x="2159351" y="3135934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C95E971-7B57-DE46-BF44-4AA83A98FB19}"/>
              </a:ext>
            </a:extLst>
          </p:cNvPr>
          <p:cNvCxnSpPr>
            <a:cxnSpLocks/>
          </p:cNvCxnSpPr>
          <p:nvPr/>
        </p:nvCxnSpPr>
        <p:spPr>
          <a:xfrm>
            <a:off x="2159351" y="36399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BA8C55D-3DAD-7346-9DA4-00FE3E79AD2B}"/>
              </a:ext>
            </a:extLst>
          </p:cNvPr>
          <p:cNvSpPr/>
          <p:nvPr/>
        </p:nvSpPr>
        <p:spPr>
          <a:xfrm>
            <a:off x="2347583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2A707-37AC-1849-9E5C-1F8B97D8ADD0}"/>
              </a:ext>
            </a:extLst>
          </p:cNvPr>
          <p:cNvSpPr/>
          <p:nvPr/>
        </p:nvSpPr>
        <p:spPr>
          <a:xfrm>
            <a:off x="2923647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947D23-CBE4-4A41-9E7F-4BA2A9172EDE}"/>
              </a:ext>
            </a:extLst>
          </p:cNvPr>
          <p:cNvSpPr/>
          <p:nvPr/>
        </p:nvSpPr>
        <p:spPr>
          <a:xfrm>
            <a:off x="3499711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E57C23-C77B-A249-808C-371DA1A89A21}"/>
              </a:ext>
            </a:extLst>
          </p:cNvPr>
          <p:cNvSpPr/>
          <p:nvPr/>
        </p:nvSpPr>
        <p:spPr>
          <a:xfrm>
            <a:off x="4636069" y="3219822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74734-5274-7C40-89E3-898D3FDD0D70}"/>
              </a:ext>
            </a:extLst>
          </p:cNvPr>
          <p:cNvSpPr txBox="1"/>
          <p:nvPr/>
        </p:nvSpPr>
        <p:spPr>
          <a:xfrm>
            <a:off x="4030927" y="3135934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B306B19-734C-E148-AD1C-BA46353DD6EA}"/>
              </a:ext>
            </a:extLst>
          </p:cNvPr>
          <p:cNvCxnSpPr/>
          <p:nvPr/>
        </p:nvCxnSpPr>
        <p:spPr>
          <a:xfrm flipH="1">
            <a:off x="2491599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FB925D7-24D4-F24C-88C4-D48102B3A536}"/>
              </a:ext>
            </a:extLst>
          </p:cNvPr>
          <p:cNvSpPr txBox="1"/>
          <p:nvPr/>
        </p:nvSpPr>
        <p:spPr>
          <a:xfrm>
            <a:off x="2682742" y="24684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C14721-37B5-A949-AA9A-F257C421A17C}"/>
              </a:ext>
            </a:extLst>
          </p:cNvPr>
          <p:cNvCxnSpPr/>
          <p:nvPr/>
        </p:nvCxnSpPr>
        <p:spPr>
          <a:xfrm flipH="1">
            <a:off x="4985588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E0AACFB-A1D3-694D-9DD4-4111E109C3F2}"/>
              </a:ext>
            </a:extLst>
          </p:cNvPr>
          <p:cNvSpPr/>
          <p:nvPr/>
        </p:nvSpPr>
        <p:spPr>
          <a:xfrm>
            <a:off x="5190387" y="24684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8D2F126-1C2F-8648-8844-4AD2A47F5DDA}"/>
              </a:ext>
            </a:extLst>
          </p:cNvPr>
          <p:cNvCxnSpPr/>
          <p:nvPr/>
        </p:nvCxnSpPr>
        <p:spPr>
          <a:xfrm flipH="1">
            <a:off x="5299911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86DC0C1-5AFC-2B43-9C5C-25BEB7628072}"/>
              </a:ext>
            </a:extLst>
          </p:cNvPr>
          <p:cNvCxnSpPr/>
          <p:nvPr/>
        </p:nvCxnSpPr>
        <p:spPr>
          <a:xfrm flipH="1">
            <a:off x="1367263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929C27A-82F6-9C4F-9CE5-BD2806632E5C}"/>
              </a:ext>
            </a:extLst>
          </p:cNvPr>
          <p:cNvSpPr txBox="1"/>
          <p:nvPr/>
        </p:nvSpPr>
        <p:spPr>
          <a:xfrm>
            <a:off x="6119399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入队列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52CD7F-DDD1-EF49-8916-7B4014D193E6}"/>
              </a:ext>
            </a:extLst>
          </p:cNvPr>
          <p:cNvSpPr txBox="1"/>
          <p:nvPr/>
        </p:nvSpPr>
        <p:spPr>
          <a:xfrm>
            <a:off x="786668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出队列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4B3BEB5-A181-FD4D-8EE5-50DBEEB8AE2B}"/>
              </a:ext>
            </a:extLst>
          </p:cNvPr>
          <p:cNvCxnSpPr>
            <a:cxnSpLocks/>
          </p:cNvCxnSpPr>
          <p:nvPr/>
        </p:nvCxnSpPr>
        <p:spPr>
          <a:xfrm flipH="1" flipV="1">
            <a:off x="5310623" y="3379904"/>
            <a:ext cx="736528" cy="260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21EB53F-12AB-5842-AF0D-66B7D17B2154}"/>
              </a:ext>
            </a:extLst>
          </p:cNvPr>
          <p:cNvCxnSpPr>
            <a:cxnSpLocks/>
          </p:cNvCxnSpPr>
          <p:nvPr/>
        </p:nvCxnSpPr>
        <p:spPr>
          <a:xfrm flipH="1">
            <a:off x="5310623" y="3131421"/>
            <a:ext cx="754063" cy="25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35B2343-42F6-B94F-BD48-A8FB28C7BD59}"/>
              </a:ext>
            </a:extLst>
          </p:cNvPr>
          <p:cNvSpPr txBox="1"/>
          <p:nvPr/>
        </p:nvSpPr>
        <p:spPr>
          <a:xfrm>
            <a:off x="6132767" y="353604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入队列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90A76F9-A4CF-3A4E-9CE9-2C72529B894A}"/>
              </a:ext>
            </a:extLst>
          </p:cNvPr>
          <p:cNvSpPr txBox="1"/>
          <p:nvPr/>
        </p:nvSpPr>
        <p:spPr>
          <a:xfrm>
            <a:off x="6118340" y="299292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入队列</a:t>
            </a:r>
          </a:p>
        </p:txBody>
      </p:sp>
    </p:spTree>
    <p:extLst>
      <p:ext uri="{BB962C8B-B14F-4D97-AF65-F5344CB8AC3E}">
        <p14:creationId xmlns:p14="http://schemas.microsoft.com/office/powerpoint/2010/main" val="14888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A5E008-2C43-B148-8D07-E4DE92476A6F}"/>
              </a:ext>
            </a:extLst>
          </p:cNvPr>
          <p:cNvSpPr txBox="1"/>
          <p:nvPr/>
        </p:nvSpPr>
        <p:spPr>
          <a:xfrm>
            <a:off x="800433" y="3394404"/>
            <a:ext cx="2331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insert(0,item)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pop(0)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尾部插入删除数据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append(item)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O(1)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O(1)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8E350DF-76FB-FA4A-8543-52B0307BC68F}"/>
              </a:ext>
            </a:extLst>
          </p:cNvPr>
          <p:cNvCxnSpPr>
            <a:cxnSpLocks/>
          </p:cNvCxnSpPr>
          <p:nvPr/>
        </p:nvCxnSpPr>
        <p:spPr>
          <a:xfrm>
            <a:off x="2182169" y="2006292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9F35EB08-B69A-C845-812D-C903046843BE}"/>
              </a:ext>
            </a:extLst>
          </p:cNvPr>
          <p:cNvCxnSpPr>
            <a:cxnSpLocks/>
          </p:cNvCxnSpPr>
          <p:nvPr/>
        </p:nvCxnSpPr>
        <p:spPr>
          <a:xfrm>
            <a:off x="2182169" y="2510348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01BF426-2848-1D4B-AF41-F83105B81410}"/>
              </a:ext>
            </a:extLst>
          </p:cNvPr>
          <p:cNvSpPr/>
          <p:nvPr/>
        </p:nvSpPr>
        <p:spPr>
          <a:xfrm>
            <a:off x="2370401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AB9977-C152-1943-BE1C-65274F218D03}"/>
              </a:ext>
            </a:extLst>
          </p:cNvPr>
          <p:cNvSpPr/>
          <p:nvPr/>
        </p:nvSpPr>
        <p:spPr>
          <a:xfrm>
            <a:off x="2946465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770BC1-C388-CE45-90CE-837CD2E04EB6}"/>
              </a:ext>
            </a:extLst>
          </p:cNvPr>
          <p:cNvSpPr/>
          <p:nvPr/>
        </p:nvSpPr>
        <p:spPr>
          <a:xfrm>
            <a:off x="3522529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B791C1-B302-5242-B4ED-F3C667031149}"/>
              </a:ext>
            </a:extLst>
          </p:cNvPr>
          <p:cNvSpPr/>
          <p:nvPr/>
        </p:nvSpPr>
        <p:spPr>
          <a:xfrm>
            <a:off x="4658887" y="2090180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385033-43F4-7C4D-AFCA-048895936CDC}"/>
              </a:ext>
            </a:extLst>
          </p:cNvPr>
          <p:cNvSpPr txBox="1"/>
          <p:nvPr/>
        </p:nvSpPr>
        <p:spPr>
          <a:xfrm>
            <a:off x="4053745" y="2006292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A988FEF-F815-CC46-BB8D-E6180B9F28AD}"/>
              </a:ext>
            </a:extLst>
          </p:cNvPr>
          <p:cNvCxnSpPr/>
          <p:nvPr/>
        </p:nvCxnSpPr>
        <p:spPr>
          <a:xfrm flipH="1">
            <a:off x="2514417" y="1502236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E1359F6-B6F4-BC42-997F-6F44772D8B84}"/>
              </a:ext>
            </a:extLst>
          </p:cNvPr>
          <p:cNvSpPr txBox="1"/>
          <p:nvPr/>
        </p:nvSpPr>
        <p:spPr>
          <a:xfrm>
            <a:off x="2705560" y="13387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9E24039-BFA6-1A4C-8D41-008D3ECE5015}"/>
              </a:ext>
            </a:extLst>
          </p:cNvPr>
          <p:cNvCxnSpPr/>
          <p:nvPr/>
        </p:nvCxnSpPr>
        <p:spPr>
          <a:xfrm flipH="1">
            <a:off x="5008406" y="1502236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9D7D94A-A5AE-4240-A23B-79366CC242B1}"/>
              </a:ext>
            </a:extLst>
          </p:cNvPr>
          <p:cNvSpPr/>
          <p:nvPr/>
        </p:nvSpPr>
        <p:spPr>
          <a:xfrm>
            <a:off x="5213205" y="133876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B86813A-6258-E240-AD9C-5D09F4B02C6B}"/>
              </a:ext>
            </a:extLst>
          </p:cNvPr>
          <p:cNvCxnSpPr/>
          <p:nvPr/>
        </p:nvCxnSpPr>
        <p:spPr>
          <a:xfrm flipH="1">
            <a:off x="5322729" y="225832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F84270A-3FF5-334E-871B-33CC32881149}"/>
              </a:ext>
            </a:extLst>
          </p:cNvPr>
          <p:cNvCxnSpPr/>
          <p:nvPr/>
        </p:nvCxnSpPr>
        <p:spPr>
          <a:xfrm flipH="1">
            <a:off x="1390081" y="225832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E9C7743-51B0-B74B-9F70-E28EFDF92A00}"/>
              </a:ext>
            </a:extLst>
          </p:cNvPr>
          <p:cNvSpPr txBox="1"/>
          <p:nvPr/>
        </p:nvSpPr>
        <p:spPr>
          <a:xfrm>
            <a:off x="6142217" y="2129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入队列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2AD9D5-0721-1F42-A63E-C6DD7C40D1B3}"/>
              </a:ext>
            </a:extLst>
          </p:cNvPr>
          <p:cNvSpPr txBox="1"/>
          <p:nvPr/>
        </p:nvSpPr>
        <p:spPr>
          <a:xfrm>
            <a:off x="809486" y="2129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出队列</a:t>
            </a:r>
          </a:p>
        </p:txBody>
      </p:sp>
    </p:spTree>
    <p:extLst>
      <p:ext uri="{BB962C8B-B14F-4D97-AF65-F5344CB8AC3E}">
        <p14:creationId xmlns:p14="http://schemas.microsoft.com/office/powerpoint/2010/main" val="251050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55576" y="9201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队列需要实现的操作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E71ADE-A0A2-594A-AD21-7D08AB127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36529"/>
              </p:ext>
            </p:extLst>
          </p:nvPr>
        </p:nvGraphicFramePr>
        <p:xfrm>
          <a:off x="827584" y="177966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295354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61111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Que</a:t>
                      </a:r>
                      <a:r>
                        <a:rPr lang="en" altLang="zh-CN" sz="1800" dirty="0" err="1"/>
                        <a:t>ue</a:t>
                      </a:r>
                      <a:r>
                        <a:rPr lang="en" altLang="zh-CN" sz="1800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创建一个空的队列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4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enqueue(item)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" sz="1400" dirty="0"/>
                        <a:t>队列</a:t>
                      </a:r>
                      <a:r>
                        <a:rPr lang="zh-CN" altLang="en-US" sz="1400" dirty="0"/>
                        <a:t>尾部添加元素</a:t>
                      </a:r>
                      <a:r>
                        <a:rPr lang="en-US" altLang="zh-CN" sz="1400" dirty="0"/>
                        <a:t>item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dequeue</a:t>
                      </a:r>
                      <a:r>
                        <a:rPr lang="en-US" altLang="zh-CN" sz="1800" dirty="0"/>
                        <a:t>():</a:t>
                      </a:r>
                      <a:r>
                        <a:rPr lang="zh-CN" altLang="en-US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队列头部删除元素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4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is_empty</a:t>
                      </a:r>
                      <a:r>
                        <a:rPr lang="en" altLang="zh-CN" sz="1800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判断队列是否为空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8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size()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返回队列的大小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8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1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105" y="2006619"/>
            <a:ext cx="52565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队列是一种特殊的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线性表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，特殊之处在于它只允许在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表的头部（</a:t>
            </a:r>
            <a:r>
              <a:rPr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</a:t>
            </a:r>
            <a:r>
              <a:rPr lang="zh-CN" altLang="e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进行删除操作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而在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表的尾部（</a:t>
            </a:r>
            <a:r>
              <a:rPr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rear</a:t>
            </a:r>
            <a:r>
              <a:rPr lang="zh-CN" altLang="e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进行插入操作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，和栈一样，队列是一种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操作受限制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的线性表。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进行插入操作的端称为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，进行删除操作的端称为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  <a:endParaRPr kumimoji="1" lang="en-US" altLang="zh-CN" sz="1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77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双端队列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什么是双端队列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C72C6-3538-3B40-A444-9126358793C2}"/>
              </a:ext>
            </a:extLst>
          </p:cNvPr>
          <p:cNvSpPr txBox="1"/>
          <p:nvPr/>
        </p:nvSpPr>
        <p:spPr>
          <a:xfrm>
            <a:off x="755576" y="1312931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deque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全名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double-ended queue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是一种具有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的性质的数据结构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中的元素可以从两端弹出，其限定插入和删除操作在表的两端进行 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可以在队列任意一端入队和出队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A698083-7AC1-964F-A33C-AD824BA19199}"/>
              </a:ext>
            </a:extLst>
          </p:cNvPr>
          <p:cNvCxnSpPr>
            <a:cxnSpLocks/>
          </p:cNvCxnSpPr>
          <p:nvPr/>
        </p:nvCxnSpPr>
        <p:spPr>
          <a:xfrm>
            <a:off x="2412392" y="31556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C95E971-7B57-DE46-BF44-4AA83A98FB19}"/>
              </a:ext>
            </a:extLst>
          </p:cNvPr>
          <p:cNvCxnSpPr>
            <a:cxnSpLocks/>
          </p:cNvCxnSpPr>
          <p:nvPr/>
        </p:nvCxnSpPr>
        <p:spPr>
          <a:xfrm>
            <a:off x="2412392" y="3659746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BA8C55D-3DAD-7346-9DA4-00FE3E79AD2B}"/>
              </a:ext>
            </a:extLst>
          </p:cNvPr>
          <p:cNvSpPr/>
          <p:nvPr/>
        </p:nvSpPr>
        <p:spPr>
          <a:xfrm>
            <a:off x="2600624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2A707-37AC-1849-9E5C-1F8B97D8ADD0}"/>
              </a:ext>
            </a:extLst>
          </p:cNvPr>
          <p:cNvSpPr/>
          <p:nvPr/>
        </p:nvSpPr>
        <p:spPr>
          <a:xfrm>
            <a:off x="3176688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947D23-CBE4-4A41-9E7F-4BA2A9172EDE}"/>
              </a:ext>
            </a:extLst>
          </p:cNvPr>
          <p:cNvSpPr/>
          <p:nvPr/>
        </p:nvSpPr>
        <p:spPr>
          <a:xfrm>
            <a:off x="3752752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E57C23-C77B-A249-808C-371DA1A89A21}"/>
              </a:ext>
            </a:extLst>
          </p:cNvPr>
          <p:cNvSpPr/>
          <p:nvPr/>
        </p:nvSpPr>
        <p:spPr>
          <a:xfrm>
            <a:off x="4889110" y="3239578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674734-5274-7C40-89E3-898D3FDD0D70}"/>
              </a:ext>
            </a:extLst>
          </p:cNvPr>
          <p:cNvSpPr txBox="1"/>
          <p:nvPr/>
        </p:nvSpPr>
        <p:spPr>
          <a:xfrm>
            <a:off x="4283968" y="3155690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B306B19-734C-E148-AD1C-BA46353DD6EA}"/>
              </a:ext>
            </a:extLst>
          </p:cNvPr>
          <p:cNvCxnSpPr/>
          <p:nvPr/>
        </p:nvCxnSpPr>
        <p:spPr>
          <a:xfrm flipH="1">
            <a:off x="2744640" y="2651634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FB925D7-24D4-F24C-88C4-D48102B3A536}"/>
              </a:ext>
            </a:extLst>
          </p:cNvPr>
          <p:cNvSpPr txBox="1"/>
          <p:nvPr/>
        </p:nvSpPr>
        <p:spPr>
          <a:xfrm>
            <a:off x="2935783" y="24881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队头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C14721-37B5-A949-AA9A-F257C421A17C}"/>
              </a:ext>
            </a:extLst>
          </p:cNvPr>
          <p:cNvCxnSpPr/>
          <p:nvPr/>
        </p:nvCxnSpPr>
        <p:spPr>
          <a:xfrm flipH="1">
            <a:off x="5238629" y="2651634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E0AACFB-A1D3-694D-9DD4-4111E109C3F2}"/>
              </a:ext>
            </a:extLst>
          </p:cNvPr>
          <p:cNvSpPr/>
          <p:nvPr/>
        </p:nvSpPr>
        <p:spPr>
          <a:xfrm>
            <a:off x="5443428" y="248816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队尾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8D2F126-1C2F-8648-8844-4AD2A47F5DDA}"/>
              </a:ext>
            </a:extLst>
          </p:cNvPr>
          <p:cNvCxnSpPr>
            <a:cxnSpLocks/>
          </p:cNvCxnSpPr>
          <p:nvPr/>
        </p:nvCxnSpPr>
        <p:spPr>
          <a:xfrm flipH="1">
            <a:off x="5598325" y="3071620"/>
            <a:ext cx="712249" cy="312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86DC0C1-5AFC-2B43-9C5C-25BEB7628072}"/>
              </a:ext>
            </a:extLst>
          </p:cNvPr>
          <p:cNvCxnSpPr>
            <a:cxnSpLocks/>
          </p:cNvCxnSpPr>
          <p:nvPr/>
        </p:nvCxnSpPr>
        <p:spPr>
          <a:xfrm flipH="1">
            <a:off x="1656689" y="3407718"/>
            <a:ext cx="755703" cy="36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929C27A-82F6-9C4F-9CE5-BD2806632E5C}"/>
              </a:ext>
            </a:extLst>
          </p:cNvPr>
          <p:cNvSpPr txBox="1"/>
          <p:nvPr/>
        </p:nvSpPr>
        <p:spPr>
          <a:xfrm>
            <a:off x="6328085" y="28786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52CD7F-DDD1-EF49-8916-7B4014D193E6}"/>
              </a:ext>
            </a:extLst>
          </p:cNvPr>
          <p:cNvSpPr txBox="1"/>
          <p:nvPr/>
        </p:nvSpPr>
        <p:spPr>
          <a:xfrm>
            <a:off x="1195744" y="365974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2BA545C-6ABD-844A-8255-050F36D3A7A7}"/>
              </a:ext>
            </a:extLst>
          </p:cNvPr>
          <p:cNvCxnSpPr>
            <a:cxnSpLocks/>
          </p:cNvCxnSpPr>
          <p:nvPr/>
        </p:nvCxnSpPr>
        <p:spPr>
          <a:xfrm>
            <a:off x="5590977" y="3488110"/>
            <a:ext cx="737108" cy="171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57E9AA1-1168-7444-8EAB-BB34A410D13D}"/>
              </a:ext>
            </a:extLst>
          </p:cNvPr>
          <p:cNvSpPr txBox="1"/>
          <p:nvPr/>
        </p:nvSpPr>
        <p:spPr>
          <a:xfrm>
            <a:off x="6383813" y="3555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079A246-873A-B54A-AB90-D5CF6FD2CB35}"/>
              </a:ext>
            </a:extLst>
          </p:cNvPr>
          <p:cNvCxnSpPr>
            <a:cxnSpLocks/>
          </p:cNvCxnSpPr>
          <p:nvPr/>
        </p:nvCxnSpPr>
        <p:spPr>
          <a:xfrm>
            <a:off x="1630238" y="3110068"/>
            <a:ext cx="799210" cy="245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A93ECCB-5C1A-954F-B8A4-3C5569EF6F83}"/>
              </a:ext>
            </a:extLst>
          </p:cNvPr>
          <p:cNvSpPr txBox="1"/>
          <p:nvPr/>
        </p:nvSpPr>
        <p:spPr>
          <a:xfrm>
            <a:off x="1195744" y="2919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插入</a:t>
            </a:r>
          </a:p>
        </p:txBody>
      </p:sp>
    </p:spTree>
    <p:extLst>
      <p:ext uri="{BB962C8B-B14F-4D97-AF65-F5344CB8AC3E}">
        <p14:creationId xmlns:p14="http://schemas.microsoft.com/office/powerpoint/2010/main" val="179974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双端队列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什么是双端队列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809713-B923-5247-BE71-D1C28024D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5335"/>
              </p:ext>
            </p:extLst>
          </p:nvPr>
        </p:nvGraphicFramePr>
        <p:xfrm>
          <a:off x="827584" y="141962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719417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983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Deque()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创建一个空的双端队列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add_front</a:t>
                      </a:r>
                      <a:r>
                        <a:rPr lang="en" altLang="zh-CN" sz="1800" dirty="0"/>
                        <a:t>(item)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从队头加入一个</a:t>
                      </a:r>
                      <a:r>
                        <a:rPr lang="en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0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add_rear</a:t>
                      </a:r>
                      <a:r>
                        <a:rPr lang="en" altLang="zh-CN" sz="1800" dirty="0"/>
                        <a:t>(item)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从队尾加入一个</a:t>
                      </a:r>
                      <a:r>
                        <a:rPr lang="en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remove_front</a:t>
                      </a:r>
                      <a:r>
                        <a:rPr lang="en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从队头删除一个</a:t>
                      </a:r>
                      <a:r>
                        <a:rPr lang="en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3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remove_rear</a:t>
                      </a:r>
                      <a:r>
                        <a:rPr lang="en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从队尾删除一个</a:t>
                      </a:r>
                      <a:r>
                        <a:rPr lang="en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 err="1"/>
                        <a:t>is_empty</a:t>
                      </a:r>
                      <a:r>
                        <a:rPr lang="en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判断双端队列是否为空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31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size()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返回队列的大小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75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90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104" y="2006619"/>
            <a:ext cx="54483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deque</a:t>
            </a:r>
            <a:r>
              <a:rPr lang="zh-CN" altLang="e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全名</a:t>
            </a:r>
            <a:r>
              <a:rPr lang="e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double-ended queue</a:t>
            </a:r>
            <a:r>
              <a:rPr lang="zh-CN" altLang="e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是一种具有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队列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的性质的数据结构</a:t>
            </a:r>
          </a:p>
          <a:p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中的元素可以从两端弹出，其限定插入和删除操作在表的两端进行 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双端队列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可以在队列任意一端入队和出队</a:t>
            </a:r>
          </a:p>
        </p:txBody>
      </p:sp>
    </p:spTree>
    <p:extLst>
      <p:ext uri="{BB962C8B-B14F-4D97-AF65-F5344CB8AC3E}">
        <p14:creationId xmlns:p14="http://schemas.microsoft.com/office/powerpoint/2010/main" val="52707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9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968257"/>
            <a:ext cx="4319588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栈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队列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1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278954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能够完成栈的代码实现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23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栈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9BB4-A954-9540-A383-F2BF2C63D13C}"/>
              </a:ext>
            </a:extLst>
          </p:cNvPr>
          <p:cNvSpPr txBox="1"/>
          <p:nvPr/>
        </p:nvSpPr>
        <p:spPr>
          <a:xfrm>
            <a:off x="762026" y="1275606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栈（</a:t>
            </a:r>
            <a:r>
              <a:rPr kumimoji="1" lang="en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它是一种运算受限的线性表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其限制是仅允许在表的一端进行插入和删除运算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这一端被称为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，相对地，把另一端称为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同时栈的结构特点让它在处理数据的时候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符合了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先进后出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的特点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5E78681-83B2-C948-822A-DF5C8313B22B}"/>
              </a:ext>
            </a:extLst>
          </p:cNvPr>
          <p:cNvCxnSpPr>
            <a:cxnSpLocks/>
          </p:cNvCxnSpPr>
          <p:nvPr/>
        </p:nvCxnSpPr>
        <p:spPr>
          <a:xfrm>
            <a:off x="1223574" y="271667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A341C02-3FC6-CF47-818E-89D16849A28C}"/>
              </a:ext>
            </a:extLst>
          </p:cNvPr>
          <p:cNvCxnSpPr/>
          <p:nvPr/>
        </p:nvCxnSpPr>
        <p:spPr>
          <a:xfrm>
            <a:off x="1223574" y="4228843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BAE03AF0-880E-264A-A266-DCD705655F7B}"/>
              </a:ext>
            </a:extLst>
          </p:cNvPr>
          <p:cNvCxnSpPr>
            <a:cxnSpLocks/>
          </p:cNvCxnSpPr>
          <p:nvPr/>
        </p:nvCxnSpPr>
        <p:spPr>
          <a:xfrm>
            <a:off x="2319310" y="271667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A556B6D-04C0-FD4E-94D2-F4856440CE90}"/>
              </a:ext>
            </a:extLst>
          </p:cNvPr>
          <p:cNvCxnSpPr>
            <a:cxnSpLocks/>
          </p:cNvCxnSpPr>
          <p:nvPr/>
        </p:nvCxnSpPr>
        <p:spPr>
          <a:xfrm>
            <a:off x="3103500" y="2708508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48B1E23-E1DE-8940-9DB7-4870E2D991D3}"/>
              </a:ext>
            </a:extLst>
          </p:cNvPr>
          <p:cNvCxnSpPr/>
          <p:nvPr/>
        </p:nvCxnSpPr>
        <p:spPr>
          <a:xfrm>
            <a:off x="3103500" y="4220676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DF3005E-BA4D-4E46-9CCD-25AE4730F442}"/>
              </a:ext>
            </a:extLst>
          </p:cNvPr>
          <p:cNvCxnSpPr>
            <a:cxnSpLocks/>
          </p:cNvCxnSpPr>
          <p:nvPr/>
        </p:nvCxnSpPr>
        <p:spPr>
          <a:xfrm>
            <a:off x="4199236" y="2708508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B800C27E-9297-5D48-9DF4-697F40199235}"/>
              </a:ext>
            </a:extLst>
          </p:cNvPr>
          <p:cNvCxnSpPr>
            <a:cxnSpLocks/>
          </p:cNvCxnSpPr>
          <p:nvPr/>
        </p:nvCxnSpPr>
        <p:spPr>
          <a:xfrm>
            <a:off x="5570637" y="27023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2B040D9C-832F-994D-B3CD-F7CF2CFEB5B7}"/>
              </a:ext>
            </a:extLst>
          </p:cNvPr>
          <p:cNvCxnSpPr/>
          <p:nvPr/>
        </p:nvCxnSpPr>
        <p:spPr>
          <a:xfrm>
            <a:off x="5570637" y="4214520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B552B4AF-0EB9-974C-89C6-6C4DCDABD670}"/>
              </a:ext>
            </a:extLst>
          </p:cNvPr>
          <p:cNvCxnSpPr>
            <a:cxnSpLocks/>
          </p:cNvCxnSpPr>
          <p:nvPr/>
        </p:nvCxnSpPr>
        <p:spPr>
          <a:xfrm>
            <a:off x="6666373" y="27023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C46FC21-7E6A-564E-8241-452233DED0DA}"/>
              </a:ext>
            </a:extLst>
          </p:cNvPr>
          <p:cNvSpPr/>
          <p:nvPr/>
        </p:nvSpPr>
        <p:spPr>
          <a:xfrm>
            <a:off x="1311198" y="386880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3E0DA6-E227-1845-833A-F3904A37E644}"/>
              </a:ext>
            </a:extLst>
          </p:cNvPr>
          <p:cNvSpPr/>
          <p:nvPr/>
        </p:nvSpPr>
        <p:spPr>
          <a:xfrm>
            <a:off x="1311198" y="350876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77A53A95-39DD-1549-A71A-9C31C52352BF}"/>
              </a:ext>
            </a:extLst>
          </p:cNvPr>
          <p:cNvCxnSpPr>
            <a:cxnSpLocks/>
          </p:cNvCxnSpPr>
          <p:nvPr/>
        </p:nvCxnSpPr>
        <p:spPr>
          <a:xfrm>
            <a:off x="7363923" y="269354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02469572-A648-8C48-AFDF-468AED094C3C}"/>
              </a:ext>
            </a:extLst>
          </p:cNvPr>
          <p:cNvCxnSpPr/>
          <p:nvPr/>
        </p:nvCxnSpPr>
        <p:spPr>
          <a:xfrm>
            <a:off x="7363923" y="4205713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A3C6EC35-EF27-E149-AB00-222E8F703D25}"/>
              </a:ext>
            </a:extLst>
          </p:cNvPr>
          <p:cNvCxnSpPr>
            <a:cxnSpLocks/>
          </p:cNvCxnSpPr>
          <p:nvPr/>
        </p:nvCxnSpPr>
        <p:spPr>
          <a:xfrm>
            <a:off x="8459659" y="269354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18A5CA61-1B54-6249-A33D-8CDCBCCB852A}"/>
              </a:ext>
            </a:extLst>
          </p:cNvPr>
          <p:cNvSpPr/>
          <p:nvPr/>
        </p:nvSpPr>
        <p:spPr>
          <a:xfrm>
            <a:off x="634929" y="2235587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A2FDF45-2BCD-A841-A6FE-370A1B7D5832}"/>
              </a:ext>
            </a:extLst>
          </p:cNvPr>
          <p:cNvCxnSpPr>
            <a:cxnSpLocks/>
          </p:cNvCxnSpPr>
          <p:nvPr/>
        </p:nvCxnSpPr>
        <p:spPr>
          <a:xfrm>
            <a:off x="1463021" y="2523619"/>
            <a:ext cx="432048" cy="590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AD68129-64D9-D141-B462-4B55D4CF6768}"/>
              </a:ext>
            </a:extLst>
          </p:cNvPr>
          <p:cNvSpPr txBox="1"/>
          <p:nvPr/>
        </p:nvSpPr>
        <p:spPr>
          <a:xfrm>
            <a:off x="729327" y="35286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AF6CB6-3F18-9942-88C2-E69D9F374194}"/>
              </a:ext>
            </a:extLst>
          </p:cNvPr>
          <p:cNvSpPr txBox="1"/>
          <p:nvPr/>
        </p:nvSpPr>
        <p:spPr>
          <a:xfrm>
            <a:off x="729326" y="38972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60D3AB-DC50-4941-BC94-15959B03189A}"/>
              </a:ext>
            </a:extLst>
          </p:cNvPr>
          <p:cNvSpPr txBox="1"/>
          <p:nvPr/>
        </p:nvSpPr>
        <p:spPr>
          <a:xfrm>
            <a:off x="6830992" y="35574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4395A7-66B7-8547-B7FB-CBBE03874887}"/>
              </a:ext>
            </a:extLst>
          </p:cNvPr>
          <p:cNvSpPr txBox="1"/>
          <p:nvPr/>
        </p:nvSpPr>
        <p:spPr>
          <a:xfrm>
            <a:off x="6830991" y="39261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3267377-DD6C-8141-8531-6A41A4F5AEE0}"/>
              </a:ext>
            </a:extLst>
          </p:cNvPr>
          <p:cNvSpPr/>
          <p:nvPr/>
        </p:nvSpPr>
        <p:spPr>
          <a:xfrm>
            <a:off x="3191123" y="3862345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980BAE4-B45D-494D-AFA4-7324C0A08E67}"/>
              </a:ext>
            </a:extLst>
          </p:cNvPr>
          <p:cNvSpPr/>
          <p:nvPr/>
        </p:nvSpPr>
        <p:spPr>
          <a:xfrm>
            <a:off x="3193355" y="350876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F8099C1-B2CB-9D42-B145-861A8DB1FADA}"/>
              </a:ext>
            </a:extLst>
          </p:cNvPr>
          <p:cNvSpPr/>
          <p:nvPr/>
        </p:nvSpPr>
        <p:spPr>
          <a:xfrm>
            <a:off x="5658259" y="3529342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DA26693-F1B5-5D4D-90AD-95EB87084403}"/>
              </a:ext>
            </a:extLst>
          </p:cNvPr>
          <p:cNvSpPr/>
          <p:nvPr/>
        </p:nvSpPr>
        <p:spPr>
          <a:xfrm>
            <a:off x="5658259" y="3871931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0FEBB41-2615-0B49-AE7B-CF6DC9E9B872}"/>
              </a:ext>
            </a:extLst>
          </p:cNvPr>
          <p:cNvSpPr/>
          <p:nvPr/>
        </p:nvSpPr>
        <p:spPr>
          <a:xfrm>
            <a:off x="7452320" y="385353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62E7B4-CC11-A245-B652-A9B4A029AD53}"/>
              </a:ext>
            </a:extLst>
          </p:cNvPr>
          <p:cNvSpPr/>
          <p:nvPr/>
        </p:nvSpPr>
        <p:spPr>
          <a:xfrm>
            <a:off x="7452320" y="349444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BA658CE-C848-2D48-B5A1-EE6975C60497}"/>
              </a:ext>
            </a:extLst>
          </p:cNvPr>
          <p:cNvCxnSpPr>
            <a:cxnSpLocks/>
          </p:cNvCxnSpPr>
          <p:nvPr/>
        </p:nvCxnSpPr>
        <p:spPr>
          <a:xfrm>
            <a:off x="2426529" y="2715349"/>
            <a:ext cx="568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09D855A5-4FF2-7B49-A6AD-0BA6C8FFE965}"/>
              </a:ext>
            </a:extLst>
          </p:cNvPr>
          <p:cNvSpPr txBox="1"/>
          <p:nvPr/>
        </p:nvSpPr>
        <p:spPr>
          <a:xfrm>
            <a:off x="2473225" y="244864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(push)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2AD7860-5E1D-3F47-A3EB-D8FDEB7B309F}"/>
              </a:ext>
            </a:extLst>
          </p:cNvPr>
          <p:cNvSpPr/>
          <p:nvPr/>
        </p:nvSpPr>
        <p:spPr>
          <a:xfrm>
            <a:off x="3191123" y="3146381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B729629-C815-204D-B170-F040DB833D58}"/>
              </a:ext>
            </a:extLst>
          </p:cNvPr>
          <p:cNvSpPr txBox="1"/>
          <p:nvPr/>
        </p:nvSpPr>
        <p:spPr>
          <a:xfrm>
            <a:off x="2610514" y="316022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75BD560-DE14-FA4D-B353-A5DA7EF30150}"/>
              </a:ext>
            </a:extLst>
          </p:cNvPr>
          <p:cNvSpPr txBox="1"/>
          <p:nvPr/>
        </p:nvSpPr>
        <p:spPr>
          <a:xfrm>
            <a:off x="2614276" y="38968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F152615-E3C3-E54E-A74B-9C4CD9ABE3C2}"/>
              </a:ext>
            </a:extLst>
          </p:cNvPr>
          <p:cNvSpPr/>
          <p:nvPr/>
        </p:nvSpPr>
        <p:spPr>
          <a:xfrm>
            <a:off x="5661826" y="3146381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B110E4-49EB-074A-B3D7-31EBBAD5AB93}"/>
              </a:ext>
            </a:extLst>
          </p:cNvPr>
          <p:cNvSpPr txBox="1"/>
          <p:nvPr/>
        </p:nvSpPr>
        <p:spPr>
          <a:xfrm>
            <a:off x="5042189" y="31463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F15C8CB-181D-284D-BDB7-CC4B1AF05E40}"/>
              </a:ext>
            </a:extLst>
          </p:cNvPr>
          <p:cNvSpPr txBox="1"/>
          <p:nvPr/>
        </p:nvSpPr>
        <p:spPr>
          <a:xfrm>
            <a:off x="5037705" y="38904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ABFFF44C-60A7-7949-960A-37A4CD8E41B3}"/>
              </a:ext>
            </a:extLst>
          </p:cNvPr>
          <p:cNvCxnSpPr>
            <a:cxnSpLocks/>
          </p:cNvCxnSpPr>
          <p:nvPr/>
        </p:nvCxnSpPr>
        <p:spPr>
          <a:xfrm flipV="1">
            <a:off x="6010157" y="2311514"/>
            <a:ext cx="522502" cy="73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3A50913F-76CA-D84E-86C9-85815AEB0A89}"/>
              </a:ext>
            </a:extLst>
          </p:cNvPr>
          <p:cNvCxnSpPr>
            <a:cxnSpLocks/>
          </p:cNvCxnSpPr>
          <p:nvPr/>
        </p:nvCxnSpPr>
        <p:spPr>
          <a:xfrm>
            <a:off x="6754959" y="2708508"/>
            <a:ext cx="568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D12B89B-8A64-694A-8F95-C98A8601C7C4}"/>
              </a:ext>
            </a:extLst>
          </p:cNvPr>
          <p:cNvSpPr txBox="1"/>
          <p:nvPr/>
        </p:nvSpPr>
        <p:spPr>
          <a:xfrm>
            <a:off x="6779082" y="2423911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出栈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(pop)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70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栈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栈的作用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9BB4-A954-9540-A383-F2BF2C63D13C}"/>
              </a:ext>
            </a:extLst>
          </p:cNvPr>
          <p:cNvSpPr txBox="1"/>
          <p:nvPr/>
        </p:nvSpPr>
        <p:spPr>
          <a:xfrm>
            <a:off x="762026" y="1126031"/>
            <a:ext cx="6349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计算机里面的栈其实有着举足轻重的作用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栈是计算机系统里面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结构的一部分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栈到底有什么用呢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函数里面有可能要使用到局部变量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不能总是用全局变量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而局部变量在函数使用完毕之后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就销毁了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那么局部变量存储到哪既能不浪费空间又能及时销毁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4357AC-0357-AC41-8F34-20FD57BAC508}"/>
              </a:ext>
            </a:extLst>
          </p:cNvPr>
          <p:cNvSpPr txBox="1"/>
          <p:nvPr/>
        </p:nvSpPr>
        <p:spPr>
          <a:xfrm>
            <a:off x="753072" y="2233379"/>
            <a:ext cx="265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调用函数</a:t>
            </a:r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func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局部变量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item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进栈</a:t>
            </a:r>
            <a:endParaRPr kumimoji="1"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func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D32DD0D2-9C86-0743-A3B6-27D4AC63351D}"/>
              </a:ext>
            </a:extLst>
          </p:cNvPr>
          <p:cNvCxnSpPr>
            <a:cxnSpLocks/>
          </p:cNvCxnSpPr>
          <p:nvPr/>
        </p:nvCxnSpPr>
        <p:spPr>
          <a:xfrm>
            <a:off x="1447233" y="341972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88285AC6-BF3B-D24B-8628-24036B91E70C}"/>
              </a:ext>
            </a:extLst>
          </p:cNvPr>
          <p:cNvCxnSpPr/>
          <p:nvPr/>
        </p:nvCxnSpPr>
        <p:spPr>
          <a:xfrm>
            <a:off x="1447233" y="4931894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E00FC40-83D1-3143-85FD-2E9372851208}"/>
              </a:ext>
            </a:extLst>
          </p:cNvPr>
          <p:cNvCxnSpPr>
            <a:cxnSpLocks/>
          </p:cNvCxnSpPr>
          <p:nvPr/>
        </p:nvCxnSpPr>
        <p:spPr>
          <a:xfrm>
            <a:off x="2542969" y="341972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626669BF-5E6F-9A4C-A4EE-AB9287B19615}"/>
              </a:ext>
            </a:extLst>
          </p:cNvPr>
          <p:cNvCxnSpPr>
            <a:cxnSpLocks/>
          </p:cNvCxnSpPr>
          <p:nvPr/>
        </p:nvCxnSpPr>
        <p:spPr>
          <a:xfrm>
            <a:off x="3327159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F30386F5-CE4F-FF4D-8E16-2CC34A206FA6}"/>
              </a:ext>
            </a:extLst>
          </p:cNvPr>
          <p:cNvCxnSpPr/>
          <p:nvPr/>
        </p:nvCxnSpPr>
        <p:spPr>
          <a:xfrm>
            <a:off x="3327159" y="4923727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CA903105-54DE-E048-9A11-5EA06713C793}"/>
              </a:ext>
            </a:extLst>
          </p:cNvPr>
          <p:cNvCxnSpPr>
            <a:cxnSpLocks/>
          </p:cNvCxnSpPr>
          <p:nvPr/>
        </p:nvCxnSpPr>
        <p:spPr>
          <a:xfrm>
            <a:off x="4422895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38C2AD37-C8F8-2D42-95B7-33B07C36BC1E}"/>
              </a:ext>
            </a:extLst>
          </p:cNvPr>
          <p:cNvSpPr/>
          <p:nvPr/>
        </p:nvSpPr>
        <p:spPr>
          <a:xfrm>
            <a:off x="1534857" y="457185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56E60B9-8BAE-DC4B-84AA-26A331BD74B6}"/>
              </a:ext>
            </a:extLst>
          </p:cNvPr>
          <p:cNvSpPr/>
          <p:nvPr/>
        </p:nvSpPr>
        <p:spPr>
          <a:xfrm>
            <a:off x="1534857" y="421181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1FA7821-420D-544E-BDE3-3F705E3E84F2}"/>
              </a:ext>
            </a:extLst>
          </p:cNvPr>
          <p:cNvSpPr/>
          <p:nvPr/>
        </p:nvSpPr>
        <p:spPr>
          <a:xfrm>
            <a:off x="858588" y="2889305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DCA83656-A6DE-AF4B-B44B-EBA1A0E1C626}"/>
              </a:ext>
            </a:extLst>
          </p:cNvPr>
          <p:cNvCxnSpPr>
            <a:cxnSpLocks/>
          </p:cNvCxnSpPr>
          <p:nvPr/>
        </p:nvCxnSpPr>
        <p:spPr>
          <a:xfrm>
            <a:off x="1686680" y="3226670"/>
            <a:ext cx="432048" cy="590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F28D538F-D8AD-A740-9D9E-9B55F27E2E3C}"/>
              </a:ext>
            </a:extLst>
          </p:cNvPr>
          <p:cNvSpPr txBox="1"/>
          <p:nvPr/>
        </p:nvSpPr>
        <p:spPr>
          <a:xfrm>
            <a:off x="952986" y="42316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0A0EDEB-2FE8-DD4A-90F8-E947FDCC0F47}"/>
              </a:ext>
            </a:extLst>
          </p:cNvPr>
          <p:cNvSpPr txBox="1"/>
          <p:nvPr/>
        </p:nvSpPr>
        <p:spPr>
          <a:xfrm>
            <a:off x="952985" y="46003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02D584C-3439-4B4A-8B8C-E4F198E71527}"/>
              </a:ext>
            </a:extLst>
          </p:cNvPr>
          <p:cNvSpPr/>
          <p:nvPr/>
        </p:nvSpPr>
        <p:spPr>
          <a:xfrm>
            <a:off x="3414782" y="456539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1F3337D-1AC3-8146-97F6-D8146FC182D7}"/>
              </a:ext>
            </a:extLst>
          </p:cNvPr>
          <p:cNvSpPr/>
          <p:nvPr/>
        </p:nvSpPr>
        <p:spPr>
          <a:xfrm>
            <a:off x="3417014" y="421181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17681790-AFD4-884B-87A5-4D9A48B99312}"/>
              </a:ext>
            </a:extLst>
          </p:cNvPr>
          <p:cNvCxnSpPr>
            <a:cxnSpLocks/>
          </p:cNvCxnSpPr>
          <p:nvPr/>
        </p:nvCxnSpPr>
        <p:spPr>
          <a:xfrm>
            <a:off x="2650188" y="3418400"/>
            <a:ext cx="568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2B17682-A021-0B4A-A330-11C1B2DEEDC0}"/>
              </a:ext>
            </a:extLst>
          </p:cNvPr>
          <p:cNvSpPr txBox="1"/>
          <p:nvPr/>
        </p:nvSpPr>
        <p:spPr>
          <a:xfrm>
            <a:off x="2696884" y="31516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进栈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7FEB2DB-48D8-6340-B353-40BBD919A8BC}"/>
              </a:ext>
            </a:extLst>
          </p:cNvPr>
          <p:cNvSpPr txBox="1"/>
          <p:nvPr/>
        </p:nvSpPr>
        <p:spPr>
          <a:xfrm>
            <a:off x="2834173" y="38632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44B982F-42CE-CC44-BA2F-79ECA6D4C20C}"/>
              </a:ext>
            </a:extLst>
          </p:cNvPr>
          <p:cNvSpPr txBox="1"/>
          <p:nvPr/>
        </p:nvSpPr>
        <p:spPr>
          <a:xfrm>
            <a:off x="2837935" y="45998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6FC0C0CE-1EAD-7B49-B621-2CABA1F1F0E2}"/>
              </a:ext>
            </a:extLst>
          </p:cNvPr>
          <p:cNvCxnSpPr>
            <a:cxnSpLocks/>
          </p:cNvCxnSpPr>
          <p:nvPr/>
        </p:nvCxnSpPr>
        <p:spPr>
          <a:xfrm>
            <a:off x="5663710" y="342036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863BCA4F-26C6-6844-80CB-A792C8A8CFBB}"/>
              </a:ext>
            </a:extLst>
          </p:cNvPr>
          <p:cNvCxnSpPr/>
          <p:nvPr/>
        </p:nvCxnSpPr>
        <p:spPr>
          <a:xfrm>
            <a:off x="5663710" y="4932534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466E69-5C59-7C4D-877A-2907859C09B7}"/>
              </a:ext>
            </a:extLst>
          </p:cNvPr>
          <p:cNvCxnSpPr>
            <a:cxnSpLocks/>
          </p:cNvCxnSpPr>
          <p:nvPr/>
        </p:nvCxnSpPr>
        <p:spPr>
          <a:xfrm>
            <a:off x="6759446" y="342036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D5C33D60-7563-B74A-A105-4899F3954921}"/>
              </a:ext>
            </a:extLst>
          </p:cNvPr>
          <p:cNvCxnSpPr>
            <a:cxnSpLocks/>
          </p:cNvCxnSpPr>
          <p:nvPr/>
        </p:nvCxnSpPr>
        <p:spPr>
          <a:xfrm>
            <a:off x="7456996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9A3E1570-391E-C240-8664-66A622B675AC}"/>
              </a:ext>
            </a:extLst>
          </p:cNvPr>
          <p:cNvCxnSpPr/>
          <p:nvPr/>
        </p:nvCxnSpPr>
        <p:spPr>
          <a:xfrm>
            <a:off x="7456996" y="4923727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0D5C64A8-D113-204C-A57F-1FACD1A7648F}"/>
              </a:ext>
            </a:extLst>
          </p:cNvPr>
          <p:cNvCxnSpPr>
            <a:cxnSpLocks/>
          </p:cNvCxnSpPr>
          <p:nvPr/>
        </p:nvCxnSpPr>
        <p:spPr>
          <a:xfrm>
            <a:off x="8552732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729B5258-057A-0342-A49F-5877F08B6DFE}"/>
              </a:ext>
            </a:extLst>
          </p:cNvPr>
          <p:cNvSpPr txBox="1"/>
          <p:nvPr/>
        </p:nvSpPr>
        <p:spPr>
          <a:xfrm>
            <a:off x="6924065" y="42754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EF8F4A9-8D1B-424F-88B7-9943BFEA49BB}"/>
              </a:ext>
            </a:extLst>
          </p:cNvPr>
          <p:cNvSpPr txBox="1"/>
          <p:nvPr/>
        </p:nvSpPr>
        <p:spPr>
          <a:xfrm>
            <a:off x="6924064" y="46441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D491203-AEC7-254E-999A-3CC7C74D4958}"/>
              </a:ext>
            </a:extLst>
          </p:cNvPr>
          <p:cNvSpPr txBox="1"/>
          <p:nvPr/>
        </p:nvSpPr>
        <p:spPr>
          <a:xfrm>
            <a:off x="5135262" y="38643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84FED74-956B-E244-B852-765EDD4480F2}"/>
              </a:ext>
            </a:extLst>
          </p:cNvPr>
          <p:cNvSpPr txBox="1"/>
          <p:nvPr/>
        </p:nvSpPr>
        <p:spPr>
          <a:xfrm>
            <a:off x="5130778" y="46085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D68B19F-FEFD-E54C-BA07-E5C27D212B29}"/>
              </a:ext>
            </a:extLst>
          </p:cNvPr>
          <p:cNvCxnSpPr>
            <a:cxnSpLocks/>
          </p:cNvCxnSpPr>
          <p:nvPr/>
        </p:nvCxnSpPr>
        <p:spPr>
          <a:xfrm flipV="1">
            <a:off x="6103230" y="3029528"/>
            <a:ext cx="522502" cy="73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EA638D7F-9872-5B4A-BCCF-1A43BB297511}"/>
              </a:ext>
            </a:extLst>
          </p:cNvPr>
          <p:cNvCxnSpPr>
            <a:cxnSpLocks/>
          </p:cNvCxnSpPr>
          <p:nvPr/>
        </p:nvCxnSpPr>
        <p:spPr>
          <a:xfrm>
            <a:off x="6848032" y="3426522"/>
            <a:ext cx="568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B0E7F45-0B30-BB42-9E87-D4D2D5C14838}"/>
              </a:ext>
            </a:extLst>
          </p:cNvPr>
          <p:cNvSpPr txBox="1"/>
          <p:nvPr/>
        </p:nvSpPr>
        <p:spPr>
          <a:xfrm>
            <a:off x="6872155" y="31419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出栈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139B461-71FE-B541-BF0E-C417850E7320}"/>
              </a:ext>
            </a:extLst>
          </p:cNvPr>
          <p:cNvSpPr txBox="1"/>
          <p:nvPr/>
        </p:nvSpPr>
        <p:spPr>
          <a:xfrm>
            <a:off x="5143146" y="2297021"/>
            <a:ext cx="2965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调用函数</a:t>
            </a:r>
            <a:r>
              <a:rPr kumimoji="1" lang="en-US" altLang="zh-CN" sz="12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func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完毕时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局部变量</a:t>
            </a:r>
            <a:r>
              <a:rPr kumimoji="1"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item</a:t>
            </a:r>
            <a:r>
              <a:rPr kumimoji="1"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出栈</a:t>
            </a:r>
            <a:endParaRPr kumimoji="1"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func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item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53678AF-4F37-934A-976B-FDB4757B93E0}"/>
              </a:ext>
            </a:extLst>
          </p:cNvPr>
          <p:cNvSpPr/>
          <p:nvPr/>
        </p:nvSpPr>
        <p:spPr>
          <a:xfrm>
            <a:off x="3379858" y="3789093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174C2C8-5816-AE45-AE24-75CF647A5E66}"/>
              </a:ext>
            </a:extLst>
          </p:cNvPr>
          <p:cNvSpPr/>
          <p:nvPr/>
        </p:nvSpPr>
        <p:spPr>
          <a:xfrm>
            <a:off x="5720103" y="3848669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F3BAAC14-3737-5D48-A38C-20371B6179C2}"/>
              </a:ext>
            </a:extLst>
          </p:cNvPr>
          <p:cNvSpPr/>
          <p:nvPr/>
        </p:nvSpPr>
        <p:spPr>
          <a:xfrm>
            <a:off x="5751332" y="424735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AED13F2-DA8E-7247-880B-86153C54041B}"/>
              </a:ext>
            </a:extLst>
          </p:cNvPr>
          <p:cNvSpPr/>
          <p:nvPr/>
        </p:nvSpPr>
        <p:spPr>
          <a:xfrm>
            <a:off x="5745350" y="458883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444A7D1-E06A-3943-A848-472D4D48B828}"/>
              </a:ext>
            </a:extLst>
          </p:cNvPr>
          <p:cNvSpPr/>
          <p:nvPr/>
        </p:nvSpPr>
        <p:spPr>
          <a:xfrm>
            <a:off x="7545606" y="426051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34CBDC8-9D2C-4648-8BCB-23C18F44B968}"/>
              </a:ext>
            </a:extLst>
          </p:cNvPr>
          <p:cNvSpPr/>
          <p:nvPr/>
        </p:nvSpPr>
        <p:spPr>
          <a:xfrm>
            <a:off x="7543636" y="458251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420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栈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9BB4-A954-9540-A383-F2BF2C63D13C}"/>
              </a:ext>
            </a:extLst>
          </p:cNvPr>
          <p:cNvSpPr txBox="1"/>
          <p:nvPr/>
        </p:nvSpPr>
        <p:spPr>
          <a:xfrm>
            <a:off x="762026" y="112603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栈的特点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①栈是线性表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②栈满足先进后出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626669BF-5E6F-9A4C-A4EE-AB9287B19615}"/>
              </a:ext>
            </a:extLst>
          </p:cNvPr>
          <p:cNvCxnSpPr>
            <a:cxnSpLocks/>
          </p:cNvCxnSpPr>
          <p:nvPr/>
        </p:nvCxnSpPr>
        <p:spPr>
          <a:xfrm>
            <a:off x="1315114" y="281833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F30386F5-CE4F-FF4D-8E16-2CC34A206FA6}"/>
              </a:ext>
            </a:extLst>
          </p:cNvPr>
          <p:cNvCxnSpPr/>
          <p:nvPr/>
        </p:nvCxnSpPr>
        <p:spPr>
          <a:xfrm>
            <a:off x="1315114" y="433049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CA903105-54DE-E048-9A11-5EA06713C793}"/>
              </a:ext>
            </a:extLst>
          </p:cNvPr>
          <p:cNvCxnSpPr>
            <a:cxnSpLocks/>
          </p:cNvCxnSpPr>
          <p:nvPr/>
        </p:nvCxnSpPr>
        <p:spPr>
          <a:xfrm>
            <a:off x="2410850" y="281833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B02D584C-3439-4B4A-8B8C-E4F198E71527}"/>
              </a:ext>
            </a:extLst>
          </p:cNvPr>
          <p:cNvSpPr/>
          <p:nvPr/>
        </p:nvSpPr>
        <p:spPr>
          <a:xfrm>
            <a:off x="1402737" y="397216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1F3337D-1AC3-8146-97F6-D8146FC182D7}"/>
              </a:ext>
            </a:extLst>
          </p:cNvPr>
          <p:cNvSpPr/>
          <p:nvPr/>
        </p:nvSpPr>
        <p:spPr>
          <a:xfrm>
            <a:off x="1404969" y="361858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7FEB2DB-48D8-6340-B353-40BBD919A8BC}"/>
              </a:ext>
            </a:extLst>
          </p:cNvPr>
          <p:cNvSpPr txBox="1"/>
          <p:nvPr/>
        </p:nvSpPr>
        <p:spPr>
          <a:xfrm>
            <a:off x="822128" y="32700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44B982F-42CE-CC44-BA2F-79ECA6D4C20C}"/>
              </a:ext>
            </a:extLst>
          </p:cNvPr>
          <p:cNvSpPr txBox="1"/>
          <p:nvPr/>
        </p:nvSpPr>
        <p:spPr>
          <a:xfrm>
            <a:off x="825890" y="40066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53678AF-4F37-934A-976B-FDB4757B93E0}"/>
              </a:ext>
            </a:extLst>
          </p:cNvPr>
          <p:cNvSpPr/>
          <p:nvPr/>
        </p:nvSpPr>
        <p:spPr>
          <a:xfrm>
            <a:off x="1402737" y="3273060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3A795C18-C23C-6E4A-8E41-4511108805A5}"/>
              </a:ext>
            </a:extLst>
          </p:cNvPr>
          <p:cNvCxnSpPr>
            <a:cxnSpLocks/>
          </p:cNvCxnSpPr>
          <p:nvPr/>
        </p:nvCxnSpPr>
        <p:spPr>
          <a:xfrm>
            <a:off x="3627321" y="28489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7F8DFF3C-F11C-D84E-A75C-0FEA41C52C62}"/>
              </a:ext>
            </a:extLst>
          </p:cNvPr>
          <p:cNvCxnSpPr/>
          <p:nvPr/>
        </p:nvCxnSpPr>
        <p:spPr>
          <a:xfrm>
            <a:off x="3627321" y="4361120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C7619153-E6F6-0B4E-87F9-1B27663D2B4C}"/>
              </a:ext>
            </a:extLst>
          </p:cNvPr>
          <p:cNvCxnSpPr>
            <a:cxnSpLocks/>
          </p:cNvCxnSpPr>
          <p:nvPr/>
        </p:nvCxnSpPr>
        <p:spPr>
          <a:xfrm>
            <a:off x="4723057" y="28489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BB448D8A-9B6A-614A-90F0-537BA42D8822}"/>
              </a:ext>
            </a:extLst>
          </p:cNvPr>
          <p:cNvSpPr/>
          <p:nvPr/>
        </p:nvSpPr>
        <p:spPr>
          <a:xfrm>
            <a:off x="3714944" y="3652429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69B4681-DFCA-B24D-B1EA-70BD5FFF0B0E}"/>
              </a:ext>
            </a:extLst>
          </p:cNvPr>
          <p:cNvSpPr/>
          <p:nvPr/>
        </p:nvSpPr>
        <p:spPr>
          <a:xfrm>
            <a:off x="3714944" y="3322122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B9D82DC-5E1A-6549-BBE5-EC0EEE627815}"/>
              </a:ext>
            </a:extLst>
          </p:cNvPr>
          <p:cNvSpPr/>
          <p:nvPr/>
        </p:nvSpPr>
        <p:spPr>
          <a:xfrm>
            <a:off x="3707904" y="2973294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24668B60-0267-B044-B408-3B8432FE284D}"/>
              </a:ext>
            </a:extLst>
          </p:cNvPr>
          <p:cNvCxnSpPr/>
          <p:nvPr/>
        </p:nvCxnSpPr>
        <p:spPr>
          <a:xfrm>
            <a:off x="3627321" y="284269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F4F4FAC-F0B1-9243-ACB3-2CC057A21D15}"/>
              </a:ext>
            </a:extLst>
          </p:cNvPr>
          <p:cNvSpPr txBox="1"/>
          <p:nvPr/>
        </p:nvSpPr>
        <p:spPr>
          <a:xfrm>
            <a:off x="2939508" y="32944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EA6E9AF-A940-924B-9323-55C86109F65B}"/>
              </a:ext>
            </a:extLst>
          </p:cNvPr>
          <p:cNvSpPr/>
          <p:nvPr/>
        </p:nvSpPr>
        <p:spPr>
          <a:xfrm>
            <a:off x="3714944" y="399653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6CB870C-5366-5C44-8EE8-EFFE42B8751F}"/>
              </a:ext>
            </a:extLst>
          </p:cNvPr>
          <p:cNvSpPr txBox="1"/>
          <p:nvPr/>
        </p:nvSpPr>
        <p:spPr>
          <a:xfrm>
            <a:off x="3418810" y="105915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列表的特点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①列表是线性表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F77268-843C-9D4F-B3B2-EC060939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927166"/>
            <a:ext cx="3101206" cy="24339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DF5A26-D5EC-4E4C-AEC9-2A81DEA31B57}"/>
              </a:ext>
            </a:extLst>
          </p:cNvPr>
          <p:cNvSpPr txBox="1"/>
          <p:nvPr/>
        </p:nvSpPr>
        <p:spPr>
          <a:xfrm>
            <a:off x="5580112" y="1059154"/>
            <a:ext cx="304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列表的两端都可以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头部插入删除数据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insert(0,item),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pop(0)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尾部插入删除数据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append(item),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78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栈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C72C6-3538-3B40-A444-9126358793C2}"/>
              </a:ext>
            </a:extLst>
          </p:cNvPr>
          <p:cNvSpPr txBox="1"/>
          <p:nvPr/>
        </p:nvSpPr>
        <p:spPr>
          <a:xfrm>
            <a:off x="796502" y="131293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保留哪一端呢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F791513-47AD-E14D-84DA-6107ADE3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75874"/>
            <a:ext cx="3508887" cy="1789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7461C0-8689-1C49-81D6-2DB78D91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625451"/>
            <a:ext cx="3434097" cy="184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A5E008-2C43-B148-8D07-E4DE92476A6F}"/>
              </a:ext>
            </a:extLst>
          </p:cNvPr>
          <p:cNvSpPr txBox="1"/>
          <p:nvPr/>
        </p:nvSpPr>
        <p:spPr>
          <a:xfrm>
            <a:off x="896175" y="3649882"/>
            <a:ext cx="2331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insert(0,item)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pop(0)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尾部插入删除数据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append(item)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O(1)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pop()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O(1)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F10F6F-5355-4F44-9420-7ADB0CD7EF08}"/>
              </a:ext>
            </a:extLst>
          </p:cNvPr>
          <p:cNvSpPr txBox="1"/>
          <p:nvPr/>
        </p:nvSpPr>
        <p:spPr>
          <a:xfrm>
            <a:off x="896175" y="475787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尾部操作效率更高</a:t>
            </a:r>
          </a:p>
        </p:txBody>
      </p:sp>
    </p:spTree>
    <p:extLst>
      <p:ext uri="{BB962C8B-B14F-4D97-AF65-F5344CB8AC3E}">
        <p14:creationId xmlns:p14="http://schemas.microsoft.com/office/powerpoint/2010/main" val="157924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6" name="TextBox 7">
            <a:extLst>
              <a:ext uri="{FF2B5EF4-FFF2-40B4-BE49-F238E27FC236}">
                <a16:creationId xmlns:a16="http://schemas.microsoft.com/office/drawing/2014/main" id="{D230A0FD-2A6D-0446-B3A9-3943886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105" y="2006619"/>
            <a:ext cx="52565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栈（</a:t>
            </a:r>
            <a:r>
              <a:rPr kumimoji="1" lang="en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kumimoji="1" lang="zh-CN" altLang="e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它是一种运算受限的线性表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其限制是仅允许在表的一端进行插入和删除运算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这一端被称为</a:t>
            </a: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栈顶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，相对地，把另一端称为</a:t>
            </a: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栈底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同时栈的结构特点让它在处理数据的时候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符合了</a:t>
            </a:r>
            <a:r>
              <a:rPr kumimoji="1" lang="zh-CN" altLang="en-US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先进后出</a:t>
            </a:r>
            <a:r>
              <a:rPr kumimoji="1"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的特点</a:t>
            </a: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18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968257"/>
            <a:ext cx="4319588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栈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队列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817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38050</TotalTime>
  <Words>1065</Words>
  <Application>Microsoft Macintosh PowerPoint</Application>
  <PresentationFormat>全屏显示(16:9)</PresentationFormat>
  <Paragraphs>217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黑体</vt:lpstr>
      <vt:lpstr>宋体</vt:lpstr>
      <vt:lpstr>Microsoft YaHei</vt:lpstr>
      <vt:lpstr>Microsoft YaHei</vt:lpstr>
      <vt:lpstr>Segoe UI</vt:lpstr>
      <vt:lpstr>Arial</vt:lpstr>
      <vt:lpstr>Calibri</vt:lpstr>
      <vt:lpstr>Wingdings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973</cp:revision>
  <dcterms:created xsi:type="dcterms:W3CDTF">2015-06-29T07:19:00Z</dcterms:created>
  <dcterms:modified xsi:type="dcterms:W3CDTF">2019-12-29T09:44:50Z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